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81" r:id="rId4"/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6E4A938-D1C3-4592-8C55-291578F1BC3D}">
  <a:tblStyle styleId="{C6E4A938-D1C3-4592-8C55-291578F1BC3D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Cover and intro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2116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SU_Horiz_RGB_Digital_MaroonGold.png" id="11" name="Shape 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5068" y="187047"/>
            <a:ext cx="3844969" cy="10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Gold chapter break or bold statement gold">
    <p:bg>
      <p:bgPr>
        <a:solidFill>
          <a:schemeClr val="accen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Gold chapter break or bold statement gold 2">
    <p:bg>
      <p:bgPr>
        <a:solidFill>
          <a:schemeClr val="accen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Gold chapter break or bold statement gold 1">
    <p:bg>
      <p:bgPr>
        <a:solidFill>
          <a:schemeClr val="accen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6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hapter break ba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hapter break maroon ba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line with 3 column 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line with text 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698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 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265500" y="393025"/>
            <a:ext cx="48438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5451275" y="571350"/>
            <a:ext cx="29046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ver Intro Option 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12832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3606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375" y="3799423"/>
            <a:ext cx="3464699" cy="96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Cover and intro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ctrTitle"/>
          </p:nvPr>
        </p:nvSpPr>
        <p:spPr>
          <a:xfrm>
            <a:off x="311708" y="21161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SU_Horiz_RGB_Digital_MaroonGold.png" id="75" name="Shape 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5067" y="187046"/>
            <a:ext cx="3844969" cy="10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hapter break agenda">
    <p:bg>
      <p:bgPr>
        <a:solidFill>
          <a:srgbClr val="0000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64100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r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1" sz="4800">
                <a:solidFill>
                  <a:srgbClr val="FFFFFF"/>
                </a:solidFill>
              </a:defRPr>
            </a:lvl2pPr>
            <a:lvl3pPr indent="0" lvl="2" rtl="0" algn="r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1" sz="4800">
                <a:solidFill>
                  <a:srgbClr val="FFFFFF"/>
                </a:solidFill>
              </a:defRPr>
            </a:lvl3pPr>
            <a:lvl4pPr indent="0" lvl="3" rtl="0" algn="r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1" sz="4800">
                <a:solidFill>
                  <a:srgbClr val="FFFFFF"/>
                </a:solidFill>
              </a:defRPr>
            </a:lvl4pPr>
            <a:lvl5pPr indent="0" lvl="4" rtl="0" algn="r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1" sz="4800">
                <a:solidFill>
                  <a:srgbClr val="FFFFFF"/>
                </a:solidFill>
              </a:defRPr>
            </a:lvl5pPr>
            <a:lvl6pPr indent="0" lvl="5" rtl="0" algn="r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1" sz="4800">
                <a:solidFill>
                  <a:srgbClr val="FFFFFF"/>
                </a:solidFill>
              </a:defRPr>
            </a:lvl6pPr>
            <a:lvl7pPr indent="0" lvl="6" rtl="0" algn="r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1" sz="4800">
                <a:solidFill>
                  <a:srgbClr val="FFFFFF"/>
                </a:solidFill>
              </a:defRPr>
            </a:lvl7pPr>
            <a:lvl8pPr indent="0" lvl="7" rtl="0" algn="r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1" sz="4800">
                <a:solidFill>
                  <a:srgbClr val="FFFFFF"/>
                </a:solidFill>
              </a:defRPr>
            </a:lvl8pPr>
            <a:lvl9pPr indent="0" lvl="8" rtl="0" algn="r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/>
        </p:nvSpPr>
        <p:spPr>
          <a:xfrm>
            <a:off x="3664989" y="371598"/>
            <a:ext cx="1057200" cy="3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" sz="22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4925925" y="1039900"/>
            <a:ext cx="3589500" cy="2755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indent="-228600" lvl="0" marL="457200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Gold chapter break or bold statement gold">
    <p:bg>
      <p:bgPr>
        <a:solidFill>
          <a:schemeClr val="accen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826025"/>
            <a:ext cx="62462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hapter break agenda"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64100" y="2045225"/>
            <a:ext cx="2787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r">
              <a:spcBef>
                <a:spcPts val="0"/>
              </a:spcBef>
              <a:buClr>
                <a:srgbClr val="FFFFFF"/>
              </a:buClr>
              <a:buFont typeface="Arial"/>
              <a:buNone/>
              <a:defRPr b="1" sz="4800">
                <a:solidFill>
                  <a:srgbClr val="FFFFFF"/>
                </a:solidFill>
              </a:defRPr>
            </a:lvl2pPr>
            <a:lvl3pPr indent="0" lvl="2" rtl="0" algn="r">
              <a:spcBef>
                <a:spcPts val="0"/>
              </a:spcBef>
              <a:buClr>
                <a:srgbClr val="FFFFFF"/>
              </a:buClr>
              <a:buFont typeface="Arial"/>
              <a:buNone/>
              <a:defRPr b="1" sz="4800">
                <a:solidFill>
                  <a:srgbClr val="FFFFFF"/>
                </a:solidFill>
              </a:defRPr>
            </a:lvl3pPr>
            <a:lvl4pPr indent="0" lvl="3" rtl="0" algn="r">
              <a:spcBef>
                <a:spcPts val="0"/>
              </a:spcBef>
              <a:buClr>
                <a:srgbClr val="FFFFFF"/>
              </a:buClr>
              <a:buFont typeface="Arial"/>
              <a:buNone/>
              <a:defRPr b="1" sz="4800">
                <a:solidFill>
                  <a:srgbClr val="FFFFFF"/>
                </a:solidFill>
              </a:defRPr>
            </a:lvl4pPr>
            <a:lvl5pPr indent="0" lvl="4" rtl="0" algn="r">
              <a:spcBef>
                <a:spcPts val="0"/>
              </a:spcBef>
              <a:buClr>
                <a:srgbClr val="FFFFFF"/>
              </a:buClr>
              <a:buFont typeface="Arial"/>
              <a:buNone/>
              <a:defRPr b="1" sz="4800">
                <a:solidFill>
                  <a:srgbClr val="FFFFFF"/>
                </a:solidFill>
              </a:defRPr>
            </a:lvl5pPr>
            <a:lvl6pPr indent="0" lvl="5" rtl="0" algn="r">
              <a:spcBef>
                <a:spcPts val="0"/>
              </a:spcBef>
              <a:buClr>
                <a:srgbClr val="FFFFFF"/>
              </a:buClr>
              <a:buFont typeface="Arial"/>
              <a:buNone/>
              <a:defRPr b="1" sz="4800">
                <a:solidFill>
                  <a:srgbClr val="FFFFFF"/>
                </a:solidFill>
              </a:defRPr>
            </a:lvl6pPr>
            <a:lvl7pPr indent="0" lvl="6" rtl="0" algn="r">
              <a:spcBef>
                <a:spcPts val="0"/>
              </a:spcBef>
              <a:buClr>
                <a:srgbClr val="FFFFFF"/>
              </a:buClr>
              <a:buFont typeface="Arial"/>
              <a:buNone/>
              <a:defRPr b="1" sz="4800">
                <a:solidFill>
                  <a:srgbClr val="FFFFFF"/>
                </a:solidFill>
              </a:defRPr>
            </a:lvl7pPr>
            <a:lvl8pPr indent="0" lvl="7" rtl="0" algn="r">
              <a:spcBef>
                <a:spcPts val="0"/>
              </a:spcBef>
              <a:buClr>
                <a:srgbClr val="FFFFFF"/>
              </a:buClr>
              <a:buFont typeface="Arial"/>
              <a:buNone/>
              <a:defRPr b="1" sz="4800">
                <a:solidFill>
                  <a:srgbClr val="FFFFFF"/>
                </a:solidFill>
              </a:defRPr>
            </a:lvl8pPr>
            <a:lvl9pPr indent="0" lvl="8" rtl="0" algn="r">
              <a:spcBef>
                <a:spcPts val="0"/>
              </a:spcBef>
              <a:buClr>
                <a:srgbClr val="FFFFFF"/>
              </a:buClr>
              <a:buFont typeface="Arial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0" name="Shape 80"/>
          <p:cNvSpPr txBox="1"/>
          <p:nvPr/>
        </p:nvSpPr>
        <p:spPr>
          <a:xfrm>
            <a:off x="3664989" y="371597"/>
            <a:ext cx="1057200" cy="3531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22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4925925" y="1039900"/>
            <a:ext cx="3589499" cy="27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hapter break ba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381837" y="1600200"/>
            <a:ext cx="8112899" cy="1021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hapter break maroon ba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381837" y="1600200"/>
            <a:ext cx="8112899" cy="1021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line with 3 column 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215500" y="116302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3274550" y="118466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3" type="body"/>
          </p:nvPr>
        </p:nvSpPr>
        <p:spPr>
          <a:xfrm>
            <a:off x="405375" y="120482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line with text 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697" y="1204825"/>
            <a:ext cx="7820400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4572000" y="-134650"/>
            <a:ext cx="4572000" cy="5277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Shape 103"/>
          <p:cNvSpPr/>
          <p:nvPr/>
        </p:nvSpPr>
        <p:spPr>
          <a:xfrm>
            <a:off x="-19225" y="1760200"/>
            <a:ext cx="9163199" cy="3438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Headline with 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100575" y="1204825"/>
            <a:ext cx="8031600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line with 3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15500" y="116302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3274550" y="118466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3" type="body"/>
          </p:nvPr>
        </p:nvSpPr>
        <p:spPr>
          <a:xfrm>
            <a:off x="405375" y="120482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Headline with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100575" y="1204825"/>
            <a:ext cx="8031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subTitle"/>
          </p:nvPr>
        </p:nvSpPr>
        <p:spPr>
          <a:xfrm>
            <a:off x="311700" y="1005325"/>
            <a:ext cx="7508699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311700" y="11308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ll out plus imag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218900" y="228975"/>
            <a:ext cx="1860300" cy="233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1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1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1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1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1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1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1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Gold chapter break or bold statement gold 2">
    <p:bg>
      <p:bgPr>
        <a:solidFill>
          <a:schemeClr val="accen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12832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>
            <a:off x="436825" y="1005325"/>
            <a:ext cx="7508699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Gold chapter break or bold statement gold 1">
    <p:bg>
      <p:bgPr>
        <a:solidFill>
          <a:schemeClr val="accent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826025"/>
            <a:ext cx="62462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6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line with 3 colum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3" type="body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subTitle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 sz="7200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ll out plus imag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18900" y="228975"/>
            <a:ext cx="1860300" cy="2339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None/>
              <a:defRPr sz="1800"/>
            </a:lvl1pPr>
            <a:lvl2pPr lvl="1">
              <a:spcBef>
                <a:spcPts val="0"/>
              </a:spcBef>
              <a:buNone/>
              <a:defRPr sz="1800"/>
            </a:lvl2pPr>
            <a:lvl3pPr lvl="2">
              <a:spcBef>
                <a:spcPts val="0"/>
              </a:spcBef>
              <a:buNone/>
              <a:defRPr sz="1800"/>
            </a:lvl3pPr>
            <a:lvl4pPr lvl="3">
              <a:spcBef>
                <a:spcPts val="0"/>
              </a:spcBef>
              <a:buNone/>
              <a:defRPr sz="1800"/>
            </a:lvl4pPr>
            <a:lvl5pPr lvl="4">
              <a:spcBef>
                <a:spcPts val="0"/>
              </a:spcBef>
              <a:buNone/>
              <a:defRPr sz="1800"/>
            </a:lvl5pPr>
            <a:lvl6pPr lvl="5">
              <a:spcBef>
                <a:spcPts val="0"/>
              </a:spcBef>
              <a:buNone/>
              <a:defRPr sz="1800"/>
            </a:lvl6pPr>
            <a:lvl7pPr lvl="6">
              <a:spcBef>
                <a:spcPts val="0"/>
              </a:spcBef>
              <a:buNone/>
              <a:defRPr sz="1800"/>
            </a:lvl7pPr>
            <a:lvl8pPr lvl="7">
              <a:spcBef>
                <a:spcPts val="0"/>
              </a:spcBef>
              <a:buNone/>
              <a:defRPr sz="1800"/>
            </a:lvl8pPr>
            <a:lvl9pPr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None/>
              <a:defRPr sz="3600"/>
            </a:lvl1pPr>
            <a:lvl2pPr lvl="1">
              <a:spcBef>
                <a:spcPts val="0"/>
              </a:spcBef>
              <a:buNone/>
              <a:defRPr sz="3600"/>
            </a:lvl2pPr>
            <a:lvl3pPr lvl="2">
              <a:spcBef>
                <a:spcPts val="0"/>
              </a:spcBef>
              <a:buNone/>
              <a:defRPr sz="3600"/>
            </a:lvl3pPr>
            <a:lvl4pPr lvl="3">
              <a:spcBef>
                <a:spcPts val="0"/>
              </a:spcBef>
              <a:buNone/>
              <a:defRPr sz="3600"/>
            </a:lvl4pPr>
            <a:lvl5pPr lvl="4">
              <a:spcBef>
                <a:spcPts val="0"/>
              </a:spcBef>
              <a:buNone/>
              <a:defRPr sz="3600"/>
            </a:lvl5pPr>
            <a:lvl6pPr lvl="5">
              <a:spcBef>
                <a:spcPts val="0"/>
              </a:spcBef>
              <a:buNone/>
              <a:defRPr sz="3600"/>
            </a:lvl6pPr>
            <a:lvl7pPr lvl="6">
              <a:spcBef>
                <a:spcPts val="0"/>
              </a:spcBef>
              <a:buNone/>
              <a:defRPr sz="3600"/>
            </a:lvl7pPr>
            <a:lvl8pPr lvl="7">
              <a:spcBef>
                <a:spcPts val="0"/>
              </a:spcBef>
              <a:buNone/>
              <a:defRPr sz="3600"/>
            </a:lvl8pPr>
            <a:lvl9pPr lvl="8">
              <a:spcBef>
                <a:spcPts val="0"/>
              </a:spcBef>
              <a:buNone/>
              <a:defRPr sz="3600"/>
            </a:lvl9pPr>
          </a:lstStyle>
          <a:p/>
        </p:txBody>
      </p:sp>
      <p:sp>
        <p:nvSpPr>
          <p:cNvPr id="36" name="Shape 36"/>
          <p:cNvSpPr/>
          <p:nvPr/>
        </p:nvSpPr>
        <p:spPr>
          <a:xfrm>
            <a:off x="-19225" y="1760200"/>
            <a:ext cx="9163200" cy="34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ver Intro Option 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375" y="3799423"/>
            <a:ext cx="34647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hyperlink" Target="https://brandguide.asu.edu/identity-standards/photography/rights-and-contract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12832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</a:p>
        </p:txBody>
      </p:sp>
      <p:sp>
        <p:nvSpPr>
          <p:cNvPr id="127" name="Shape 127"/>
          <p:cNvSpPr txBox="1"/>
          <p:nvPr>
            <p:ph idx="1" type="subTitle"/>
          </p:nvPr>
        </p:nvSpPr>
        <p:spPr>
          <a:xfrm>
            <a:off x="3606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Subheading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1027-Globe-Portraits.jpg"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45"/>
            <a:ext cx="9144000" cy="514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Headline is sentence cased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Headline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697" y="1204825"/>
            <a:ext cx="7820400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 enim ad minim veniam, quis nostrud exercitation ullamco laboris nisi ut aliquip ex ea commodo consequat.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Duis aute irure dolor in reprehenderit in voluptate velit esse cillum dolore eu fugiat nulla pariatur.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Excepteur sint occaecat cupidatat non proident, sunt in culpa qui officia deserunt mollit anim id est laborum.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Headline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04025" y="1204825"/>
            <a:ext cx="4016999" cy="322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Ut enim ad minim veniam, quis nostrud exercitation ullamco laboris nisi ut aliquip ex ea commodo consequat. </a:t>
            </a:r>
          </a:p>
        </p:txBody>
      </p:sp>
      <p:pic>
        <p:nvPicPr>
          <p:cNvPr id="192" name="Shape 192" title="Points scored"/>
          <p:cNvPicPr preferRelativeResize="0"/>
          <p:nvPr/>
        </p:nvPicPr>
        <p:blipFill rotWithShape="1">
          <a:blip r:embed="rId3">
            <a:alphaModFix/>
          </a:blip>
          <a:srcRect b="0" l="9542" r="0" t="0"/>
          <a:stretch/>
        </p:blipFill>
        <p:spPr>
          <a:xfrm>
            <a:off x="4430775" y="1052425"/>
            <a:ext cx="4383774" cy="299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is an important point</a:t>
            </a:r>
          </a:p>
        </p:txBody>
      </p:sp>
      <p:sp>
        <p:nvSpPr>
          <p:cNvPr id="198" name="Shape 19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 screenshot to highlight it.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975" y="476525"/>
            <a:ext cx="2612324" cy="402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29509" l="0" r="0" t="4543"/>
          <a:stretch/>
        </p:blipFill>
        <p:spPr>
          <a:xfrm>
            <a:off x="0" y="1752275"/>
            <a:ext cx="9144000" cy="339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the picture?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Yes, but only with a photo release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6" name="Shape 206"/>
          <p:cNvSpPr txBox="1"/>
          <p:nvPr>
            <p:ph type="title"/>
          </p:nvPr>
        </p:nvSpPr>
        <p:spPr>
          <a:xfrm>
            <a:off x="368275" y="4571550"/>
            <a:ext cx="2639699" cy="9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brandguide.asu.edu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Example of headline with tables</a:t>
            </a:r>
          </a:p>
        </p:txBody>
      </p:sp>
      <p:graphicFrame>
        <p:nvGraphicFramePr>
          <p:cNvPr id="212" name="Shape 212"/>
          <p:cNvGraphicFramePr/>
          <p:nvPr/>
        </p:nvGraphicFramePr>
        <p:xfrm>
          <a:off x="253525" y="110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{C6E4A938-D1C3-4592-8C55-291578F1BC3D}</a:tableStyleId>
              </a:tblPr>
              <a:tblGrid>
                <a:gridCol w="1158725"/>
                <a:gridCol w="550800"/>
                <a:gridCol w="550800"/>
                <a:gridCol w="550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Activity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Head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Heart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Feet and Hands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Holiday communications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End of year report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Digital video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Washington Monthly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Gammage Playbill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Phoenix Business Journal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AZ Capitol Times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3" name="Shape 213"/>
          <p:cNvGraphicFramePr/>
          <p:nvPr/>
        </p:nvGraphicFramePr>
        <p:xfrm>
          <a:off x="3225325" y="110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{C6E4A938-D1C3-4592-8C55-291578F1BC3D}</a:tableStyleId>
              </a:tblPr>
              <a:tblGrid>
                <a:gridCol w="1158725"/>
                <a:gridCol w="550800"/>
                <a:gridCol w="550800"/>
                <a:gridCol w="550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Activity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Head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Heart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Feet and Hands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Ranking billboards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Campus ranking banners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AZ Republic partnership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Sun Devil Rewards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Rankins and scholar ads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Social media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Event signage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4" name="Shape 214"/>
          <p:cNvGraphicFramePr/>
          <p:nvPr/>
        </p:nvGraphicFramePr>
        <p:xfrm>
          <a:off x="6197125" y="110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{C6E4A938-D1C3-4592-8C55-291578F1BC3D}</a:tableStyleId>
              </a:tblPr>
              <a:tblGrid>
                <a:gridCol w="1158725"/>
                <a:gridCol w="550800"/>
                <a:gridCol w="550800"/>
                <a:gridCol w="550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Activity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Head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Heart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600" u="none" cap="none" strike="noStrike"/>
                        <a:t>Feet and Hands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Campaign alignment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Sun Devil Athletics alignment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ASU Online alignment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ASU Magazine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Recruitment alignment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About site redesign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cap="none" strike="noStrike"/>
                        <a:t>Homepage refresh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Headline here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097" y="-5493"/>
            <a:ext cx="9178221" cy="51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558375" y="796950"/>
            <a:ext cx="8249100" cy="8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Only at ASU...</a:t>
            </a:r>
            <a:r>
              <a:rPr b="1" i="0" lang="en" sz="3600" u="none" cap="none" strike="noStrike">
                <a:solidFill>
                  <a:schemeClr val="lt1"/>
                </a:solidFill>
                <a:highlight>
                  <a:srgbClr val="FFC42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3600" u="none" cap="none" strike="noStrike">
                <a:solidFill>
                  <a:schemeClr val="lt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558375" y="796950"/>
            <a:ext cx="8249100" cy="8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Only at ASU...</a:t>
            </a:r>
            <a:r>
              <a:rPr b="1" i="0" lang="en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999775" y="1506725"/>
            <a:ext cx="739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the </a:t>
            </a:r>
            <a:r>
              <a:rPr b="1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reinvention of higher education extend across all boundaries</a:t>
            </a:r>
            <a:r>
              <a:rPr b="1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groundbreaking research makes community impact, where partnerships unite global thinkers and leaders, </a:t>
            </a:r>
            <a:r>
              <a:rPr b="1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academic excellence meets athletic prowess</a:t>
            </a:r>
            <a:r>
              <a:rPr b="1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b="1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reinvention based on </a:t>
            </a:r>
            <a:r>
              <a:rPr b="1" i="0" lang="en" sz="22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a new way of thinking</a:t>
            </a:r>
            <a:br>
              <a:rPr b="1" i="0" lang="en" sz="22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0" lang="en" sz="22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and doing has taken root in all that is ASU.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Headline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ctrTitle"/>
          </p:nvPr>
        </p:nvSpPr>
        <p:spPr>
          <a:xfrm>
            <a:off x="311708" y="21161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</a:p>
        </p:txBody>
      </p:sp>
      <p:sp>
        <p:nvSpPr>
          <p:cNvPr id="133" name="Shape 133"/>
          <p:cNvSpPr txBox="1"/>
          <p:nvPr>
            <p:ph idx="1" type="subTitle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Subtitle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68300" y="1589550"/>
            <a:ext cx="84639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What it’ll cover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The next section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Section after that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The one after that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The last section</a:t>
            </a:r>
          </a:p>
        </p:txBody>
      </p:sp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Table of contents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64100" y="2045225"/>
            <a:ext cx="2787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5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sp>
        <p:nvSpPr>
          <p:cNvPr id="145" name="Shape 145"/>
          <p:cNvSpPr txBox="1"/>
          <p:nvPr>
            <p:ph idx="1" type="subTitle"/>
          </p:nvPr>
        </p:nvSpPr>
        <p:spPr>
          <a:xfrm>
            <a:off x="4925925" y="1039900"/>
            <a:ext cx="3589499" cy="27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 headline 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1029225"/>
            <a:ext cx="6246299" cy="29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take the creative to the </a:t>
            </a:r>
            <a:r>
              <a:rPr b="1" i="0" lang="en" sz="60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next level?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1029225"/>
            <a:ext cx="6246299" cy="29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we take the creative to the </a:t>
            </a:r>
            <a:r>
              <a:rPr b="1" i="0" lang="en" sz="6000" u="none" cap="none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next level?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81837" y="1600200"/>
            <a:ext cx="8112899" cy="1021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take creative to the next level?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81837" y="1600200"/>
            <a:ext cx="8112899" cy="1021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we take creative to the next level?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Headline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215500" y="116302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 goes here as well</a:t>
            </a:r>
          </a:p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3274550" y="118466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goes here too</a:t>
            </a:r>
          </a:p>
        </p:txBody>
      </p:sp>
      <p:sp>
        <p:nvSpPr>
          <p:cNvPr id="173" name="Shape 173"/>
          <p:cNvSpPr txBox="1"/>
          <p:nvPr>
            <p:ph idx="3" type="body"/>
          </p:nvPr>
        </p:nvSpPr>
        <p:spPr>
          <a:xfrm>
            <a:off x="405375" y="120482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 goes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